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sivasubramanipodhavoor@gmail.com" initials="" lastIdx="1"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223366"/>
    <a:srgbClr val="213163"/>
    <a:srgbClr val="0000FF"/>
    <a:srgbClr val="FFB757"/>
    <a:srgbClr val="FFC475"/>
    <a:srgbClr val="FFB44F"/>
    <a:srgbClr val="FFC679"/>
    <a:srgbClr val="FFCD8B"/>
    <a:srgbClr val="FFC981"/>
    <a:srgbClr val="FFD9A7"/>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2965" autoAdjust="0"/>
  </p:normalViewPr>
  <p:slideViewPr>
    <p:cSldViewPr snapToGrid="0">
      <p:cViewPr varScale="1">
        <p:scale>
          <a:sx n="100" d="100"/>
          <a:sy n="100" d="100"/>
        </p:scale>
        <p:origin x="1104" y="7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tableStyles" Target="tableStyle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commentAuthors" Target="commentAuthors.xml"/><Relationship Id="rId19" Type="http://schemas.openxmlformats.org/officeDocument/2006/relationships/customXml" Target="../customXml/item1.xml"/><Relationship Id="rId20" Type="http://schemas.openxmlformats.org/officeDocument/2006/relationships/customXmlProps" Target="../customXml/itemProps1.xml"/><Relationship Id="rId2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79" name="Shape 2"/>
        <p:cNvGrpSpPr/>
        <p:nvPr/>
      </p:nvGrpSpPr>
      <p:grpSpPr>
        <a:xfrm>
          <a:off x="0" y="0"/>
          <a:ext cx="0" cy="0"/>
          <a:chOff x="0" y="0"/>
          <a:chExt cx="0" cy="0"/>
        </a:xfrm>
      </p:grpSpPr>
      <p:sp>
        <p:nvSpPr>
          <p:cNvPr id="1048687"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88"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46" name="PlaceHolder 1"/>
          <p:cNvSpPr>
            <a:spLocks noChangeAspect="1" noRot="1" noGrp="1"/>
          </p:cNvSpPr>
          <p:nvPr>
            <p:ph type="sldImg"/>
          </p:nvPr>
        </p:nvSpPr>
        <p:spPr>
          <a:xfrm>
            <a:off x="685800" y="1143000"/>
            <a:ext cx="5486400" cy="3086100"/>
          </a:xfrm>
          <a:prstGeom prst="rect"/>
        </p:spPr>
      </p:sp>
      <p:sp>
        <p:nvSpPr>
          <p:cNvPr id="104864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57"/>
        <p:cNvGrpSpPr/>
        <p:nvPr/>
      </p:nvGrpSpPr>
      <p:grpSpPr>
        <a:xfrm>
          <a:off x="0" y="0"/>
          <a:ext cx="0" cy="0"/>
          <a:chOff x="0" y="0"/>
          <a:chExt cx="0" cy="0"/>
        </a:xfrm>
      </p:grpSpPr>
      <p:sp>
        <p:nvSpPr>
          <p:cNvPr id="1048652"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53"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56" name="PlaceHolder 1"/>
          <p:cNvSpPr>
            <a:spLocks noChangeAspect="1" noRot="1" noGrp="1"/>
          </p:cNvSpPr>
          <p:nvPr>
            <p:ph type="sldImg"/>
          </p:nvPr>
        </p:nvSpPr>
        <p:spPr>
          <a:xfrm>
            <a:off x="685800" y="1143000"/>
            <a:ext cx="5486400" cy="3086100"/>
          </a:xfrm>
          <a:prstGeom prst="rect"/>
        </p:spPr>
      </p:sp>
      <p:sp>
        <p:nvSpPr>
          <p:cNvPr id="1048657"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5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 name="Shape 57"/>
        <p:cNvGrpSpPr/>
        <p:nvPr/>
      </p:nvGrpSpPr>
      <p:grpSpPr>
        <a:xfrm>
          <a:off x="0" y="0"/>
          <a:ext cx="0" cy="0"/>
          <a:chOff x="0" y="0"/>
          <a:chExt cx="0" cy="0"/>
        </a:xfrm>
      </p:grpSpPr>
      <p:sp>
        <p:nvSpPr>
          <p:cNvPr id="104859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 name="Shape 57"/>
        <p:cNvGrpSpPr/>
        <p:nvPr/>
      </p:nvGrpSpPr>
      <p:grpSpPr>
        <a:xfrm>
          <a:off x="0" y="0"/>
          <a:ext cx="0" cy="0"/>
          <a:chOff x="0" y="0"/>
          <a:chExt cx="0" cy="0"/>
        </a:xfrm>
      </p:grpSpPr>
      <p:sp>
        <p:nvSpPr>
          <p:cNvPr id="1048601"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2"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 name="Shape 57"/>
        <p:cNvGrpSpPr/>
        <p:nvPr/>
      </p:nvGrpSpPr>
      <p:grpSpPr>
        <a:xfrm>
          <a:off x="0" y="0"/>
          <a:ext cx="0" cy="0"/>
          <a:chOff x="0" y="0"/>
          <a:chExt cx="0" cy="0"/>
        </a:xfrm>
      </p:grpSpPr>
      <p:sp>
        <p:nvSpPr>
          <p:cNvPr id="1048607"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8"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57"/>
        <p:cNvGrpSpPr/>
        <p:nvPr/>
      </p:nvGrpSpPr>
      <p:grpSpPr>
        <a:xfrm>
          <a:off x="0" y="0"/>
          <a:ext cx="0" cy="0"/>
          <a:chOff x="0" y="0"/>
          <a:chExt cx="0" cy="0"/>
        </a:xfrm>
      </p:grpSpPr>
      <p:sp>
        <p:nvSpPr>
          <p:cNvPr id="1048613"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4"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7"/>
        <p:cNvGrpSpPr/>
        <p:nvPr/>
      </p:nvGrpSpPr>
      <p:grpSpPr>
        <a:xfrm>
          <a:off x="0" y="0"/>
          <a:ext cx="0" cy="0"/>
          <a:chOff x="0" y="0"/>
          <a:chExt cx="0" cy="0"/>
        </a:xfrm>
      </p:grpSpPr>
      <p:sp>
        <p:nvSpPr>
          <p:cNvPr id="104862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34" name="PlaceHolder 1"/>
          <p:cNvSpPr>
            <a:spLocks noChangeAspect="1" noRot="1" noGrp="1"/>
          </p:cNvSpPr>
          <p:nvPr>
            <p:ph type="sldImg"/>
          </p:nvPr>
        </p:nvSpPr>
        <p:spPr>
          <a:xfrm>
            <a:off x="685800" y="1143000"/>
            <a:ext cx="5486400" cy="3086100"/>
          </a:xfrm>
          <a:prstGeom prst="rect"/>
        </p:spPr>
      </p:sp>
      <p:sp>
        <p:nvSpPr>
          <p:cNvPr id="1048635"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36"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40" name="PlaceHolder 1"/>
          <p:cNvSpPr>
            <a:spLocks noChangeAspect="1" noRot="1" noGrp="1"/>
          </p:cNvSpPr>
          <p:nvPr>
            <p:ph type="sldImg"/>
          </p:nvPr>
        </p:nvSpPr>
        <p:spPr>
          <a:xfrm>
            <a:off x="685800" y="1143000"/>
            <a:ext cx="5486400" cy="3086100"/>
          </a:xfrm>
          <a:prstGeom prst="rect"/>
        </p:spPr>
      </p:sp>
      <p:sp>
        <p:nvSpPr>
          <p:cNvPr id="104864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3"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73" name="Shape 48"/>
        <p:cNvGrpSpPr/>
        <p:nvPr/>
      </p:nvGrpSpPr>
      <p:grpSpPr>
        <a:xfrm>
          <a:off x="0" y="0"/>
          <a:ext cx="0" cy="0"/>
          <a:chOff x="0" y="0"/>
          <a:chExt cx="0" cy="0"/>
        </a:xfrm>
      </p:grpSpPr>
      <p:sp>
        <p:nvSpPr>
          <p:cNvPr id="1048670"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70" name=""/>
        <p:cNvGrpSpPr/>
        <p:nvPr/>
      </p:nvGrpSpPr>
      <p:grpSpPr>
        <a:xfrm>
          <a:off x="0" y="0"/>
          <a:ext cx="0" cy="0"/>
          <a:chOff x="0" y="0"/>
          <a:chExt cx="0" cy="0"/>
        </a:xfrm>
      </p:grpSpPr>
      <p:sp>
        <p:nvSpPr>
          <p:cNvPr id="1048662"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63"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4/6/2024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1" name="Shape 20"/>
        <p:cNvGrpSpPr/>
        <p:nvPr/>
      </p:nvGrpSpPr>
      <p:grpSpPr>
        <a:xfrm>
          <a:off x="0" y="0"/>
          <a:ext cx="0" cy="0"/>
          <a:chOff x="0" y="0"/>
          <a:chExt cx="0" cy="0"/>
        </a:xfrm>
      </p:grpSpPr>
      <p:sp>
        <p:nvSpPr>
          <p:cNvPr id="1048664"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65"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66"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67"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74" name="Shape 25"/>
        <p:cNvGrpSpPr/>
        <p:nvPr/>
      </p:nvGrpSpPr>
      <p:grpSpPr>
        <a:xfrm>
          <a:off x="0" y="0"/>
          <a:ext cx="0" cy="0"/>
          <a:chOff x="0" y="0"/>
          <a:chExt cx="0" cy="0"/>
        </a:xfrm>
      </p:grpSpPr>
      <p:sp>
        <p:nvSpPr>
          <p:cNvPr id="1048671"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72"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5" name="Shape 28"/>
        <p:cNvGrpSpPr/>
        <p:nvPr/>
      </p:nvGrpSpPr>
      <p:grpSpPr>
        <a:xfrm>
          <a:off x="0" y="0"/>
          <a:ext cx="0" cy="0"/>
          <a:chOff x="0" y="0"/>
          <a:chExt cx="0" cy="0"/>
        </a:xfrm>
      </p:grpSpPr>
      <p:sp>
        <p:nvSpPr>
          <p:cNvPr id="1048673"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74"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75"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6" name="Shape 20"/>
        <p:cNvGrpSpPr/>
        <p:nvPr/>
      </p:nvGrpSpPr>
      <p:grpSpPr>
        <a:xfrm>
          <a:off x="0" y="0"/>
          <a:ext cx="0" cy="0"/>
          <a:chOff x="0" y="0"/>
          <a:chExt cx="0" cy="0"/>
        </a:xfrm>
      </p:grpSpPr>
      <p:sp>
        <p:nvSpPr>
          <p:cNvPr id="104867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7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7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7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69" name="Shape 28"/>
        <p:cNvGrpSpPr/>
        <p:nvPr/>
      </p:nvGrpSpPr>
      <p:grpSpPr>
        <a:xfrm>
          <a:off x="0" y="0"/>
          <a:ext cx="0" cy="0"/>
          <a:chOff x="0" y="0"/>
          <a:chExt cx="0" cy="0"/>
        </a:xfrm>
      </p:grpSpPr>
      <p:sp>
        <p:nvSpPr>
          <p:cNvPr id="1048659"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60"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1"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77" name="Shape 32"/>
        <p:cNvGrpSpPr/>
        <p:nvPr/>
      </p:nvGrpSpPr>
      <p:grpSpPr>
        <a:xfrm>
          <a:off x="0" y="0"/>
          <a:ext cx="0" cy="0"/>
          <a:chOff x="0" y="0"/>
          <a:chExt cx="0" cy="0"/>
        </a:xfrm>
      </p:grpSpPr>
      <p:sp>
        <p:nvSpPr>
          <p:cNvPr id="1048680"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81"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8" name="Shape 35"/>
        <p:cNvGrpSpPr/>
        <p:nvPr/>
      </p:nvGrpSpPr>
      <p:grpSpPr>
        <a:xfrm>
          <a:off x="0" y="0"/>
          <a:ext cx="0" cy="0"/>
          <a:chOff x="0" y="0"/>
          <a:chExt cx="0" cy="0"/>
        </a:xfrm>
      </p:grpSpPr>
      <p:sp>
        <p:nvSpPr>
          <p:cNvPr id="1048682"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83"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84"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85"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686"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2" name="Shape 41"/>
        <p:cNvGrpSpPr/>
        <p:nvPr/>
      </p:nvGrpSpPr>
      <p:grpSpPr>
        <a:xfrm>
          <a:off x="0" y="0"/>
          <a:ext cx="0" cy="0"/>
          <a:chOff x="0" y="0"/>
          <a:chExt cx="0" cy="0"/>
        </a:xfrm>
      </p:grpSpPr>
      <p:sp>
        <p:nvSpPr>
          <p:cNvPr id="1048668"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69"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Face Emotion and Age Detection</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4" y="2719105"/>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US">
                <a:solidFill>
                  <a:schemeClr val="bg1">
                    <a:lumMod val="95000"/>
                  </a:schemeClr>
                </a:solidFill>
              </a:rPr>
              <a:t>Spotify Music Recommendation System</a:t>
            </a:r>
          </a:p>
        </p:txBody>
      </p:sp>
      <p:sp>
        <p:nvSpPr>
          <p:cNvPr id="1048589" name="TextBox 26"/>
          <p:cNvSpPr txBox="1"/>
          <p:nvPr/>
        </p:nvSpPr>
        <p:spPr>
          <a:xfrm>
            <a:off x="1281240" y="4231478"/>
            <a:ext cx="5206022" cy="651460"/>
          </a:xfrm>
          <a:prstGeom prst="rect"/>
          <a:noFill/>
        </p:spPr>
        <p:txBody>
          <a:bodyPr wrap="square">
            <a:spAutoFit/>
          </a:bodyPr>
          <a:p>
            <a:pPr lvl="0" marR="0" rtl="0">
              <a:lnSpc>
                <a:spcPct val="100000"/>
              </a:lnSpc>
              <a:spcBef>
                <a:spcPts val="0"/>
              </a:spcBef>
              <a:spcAft>
                <a:spcPts val="200"/>
              </a:spcAft>
            </a:pPr>
            <a:r>
              <a:rPr dirty="0" sz="1100" lang="en-US" err="1">
                <a:solidFill>
                  <a:schemeClr val="bg1"/>
                </a:solidFill>
              </a:rPr>
              <a:t>Name:</a:t>
            </a:r>
            <a:r>
              <a:rPr dirty="0" sz="1100" lang="en-US" err="1">
                <a:solidFill>
                  <a:schemeClr val="bg1"/>
                </a:solidFill>
              </a:rPr>
              <a:t>G</a:t>
            </a:r>
            <a:r>
              <a:rPr dirty="0" sz="1100" lang="en-US" err="1">
                <a:solidFill>
                  <a:schemeClr val="bg1"/>
                </a:solidFill>
              </a:rPr>
              <a:t>o</a:t>
            </a:r>
            <a:r>
              <a:rPr dirty="0" sz="1100" lang="en-US" err="1">
                <a:solidFill>
                  <a:schemeClr val="bg1"/>
                </a:solidFill>
              </a:rPr>
              <a:t>p</a:t>
            </a:r>
            <a:r>
              <a:rPr dirty="0" sz="1100" lang="en-US" err="1">
                <a:solidFill>
                  <a:schemeClr val="bg1"/>
                </a:solidFill>
              </a:rPr>
              <a:t>i</a:t>
            </a:r>
            <a:r>
              <a:rPr dirty="0" sz="1100" lang="en-US" err="1">
                <a:solidFill>
                  <a:schemeClr val="bg1"/>
                </a:solidFill>
              </a:rPr>
              <a:t>n</a:t>
            </a:r>
            <a:r>
              <a:rPr dirty="0" sz="1100" lang="en-US" err="1">
                <a:solidFill>
                  <a:schemeClr val="bg1"/>
                </a:solidFill>
              </a:rPr>
              <a:t>a</a:t>
            </a:r>
            <a:r>
              <a:rPr dirty="0" sz="1100" lang="en-US" err="1">
                <a:solidFill>
                  <a:schemeClr val="bg1"/>
                </a:solidFill>
              </a:rPr>
              <a:t>t</a:t>
            </a:r>
            <a:r>
              <a:rPr dirty="0" sz="1100" lang="en-US" err="1">
                <a:solidFill>
                  <a:schemeClr val="bg1"/>
                </a:solidFill>
              </a:rPr>
              <a:t>h</a:t>
            </a:r>
            <a:r>
              <a:rPr dirty="0" sz="1100" lang="en-US" err="1">
                <a:solidFill>
                  <a:schemeClr val="bg1"/>
                </a:solidFill>
              </a:rPr>
              <a:t>.</a:t>
            </a:r>
            <a:r>
              <a:rPr dirty="0" sz="1100" lang="en-US" err="1">
                <a:solidFill>
                  <a:schemeClr val="bg1"/>
                </a:solidFill>
              </a:rPr>
              <a:t>M</a:t>
            </a:r>
            <a:endParaRPr dirty="0" sz="1100" lang="en-US">
              <a:solidFill>
                <a:schemeClr val="bg1"/>
              </a:solidFill>
            </a:endParaRPr>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Id:au811321114</a:t>
            </a:r>
            <a:r>
              <a:rPr b="0" cap="none" dirty="0" sz="1100" i="0" lang="en-US" strike="noStrike" u="none">
                <a:solidFill>
                  <a:schemeClr val="bg1"/>
                </a:solidFill>
                <a:latin typeface="Arial"/>
                <a:ea typeface="Arial"/>
                <a:cs typeface="Arial"/>
                <a:sym typeface="Arial"/>
              </a:rPr>
              <a:t>3</a:t>
            </a:r>
            <a:r>
              <a:rPr b="0" cap="none" dirty="0" sz="1100" i="0" lang="en-US" strike="noStrike" u="none">
                <a:solidFill>
                  <a:schemeClr val="bg1"/>
                </a:solidFill>
                <a:latin typeface="Arial"/>
                <a:ea typeface="Arial"/>
                <a:cs typeface="Arial"/>
                <a:sym typeface="Arial"/>
              </a:rPr>
              <a:t>0</a:t>
            </a:r>
            <a:r>
              <a:rPr b="0" cap="none" dirty="0" sz="1100" i="0" lang="en-US" strike="noStrike" u="none">
                <a:solidFill>
                  <a:schemeClr val="bg1"/>
                </a:solidFill>
                <a:latin typeface="Arial"/>
                <a:ea typeface="Arial"/>
                <a:cs typeface="Arial"/>
                <a:sym typeface="Arial"/>
              </a:rPr>
              <a:t>6</a:t>
            </a:r>
            <a:endParaRPr altLang="en-US" lang="zh-CN"/>
          </a:p>
          <a:p>
            <a:pPr lvl="0" marR="0" rtl="0">
              <a:lnSpc>
                <a:spcPct val="100000"/>
              </a:lnSpc>
              <a:spcBef>
                <a:spcPts val="0"/>
              </a:spcBef>
              <a:spcAft>
                <a:spcPts val="200"/>
              </a:spcAft>
            </a:pPr>
            <a:r>
              <a:rPr dirty="0" sz="1100" lang="en-US">
                <a:solidFill>
                  <a:schemeClr val="bg1"/>
                </a:solidFill>
              </a:rPr>
              <a:t>College </a:t>
            </a:r>
            <a:r>
              <a:rPr dirty="0" sz="1100" lang="en-US" err="1">
                <a:solidFill>
                  <a:schemeClr val="bg1"/>
                </a:solidFill>
              </a:rPr>
              <a:t>Name:JJ</a:t>
            </a:r>
            <a:r>
              <a:rPr dirty="0" sz="1100" lang="en-US">
                <a:solidFill>
                  <a:schemeClr val="bg1"/>
                </a:solidFill>
              </a:rPr>
              <a:t> COLLEGE OF ENGINEERING AND TECHNOLOGY TRICHY</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
        <p:nvSpPr>
          <p:cNvPr id="1048689" name=""/>
          <p:cNvSpPr txBox="1"/>
          <p:nvPr/>
        </p:nvSpPr>
        <p:spPr>
          <a:xfrm>
            <a:off x="2572000" y="2362200"/>
            <a:ext cx="4000000" cy="510540"/>
          </a:xfrm>
          <a:prstGeom prst="rect"/>
        </p:spPr>
        <p:txBody>
          <a:bodyPr rtlCol="0" wrap="square">
            <a:spAutoFit/>
          </a:bodyPr>
          <a:p>
            <a:r>
              <a:rPr sz="2800" lang="en-US">
                <a:solidFill>
                  <a:srgbClr val="000000"/>
                </a:solidFill>
              </a:rPr>
              <a:t/>
            </a:r>
            <a:endParaRPr sz="2800" lang="en-US">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43"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44" name="Google Shape;62;g5fab984687_2_0"/>
          <p:cNvSpPr txBox="1"/>
          <p:nvPr/>
        </p:nvSpPr>
        <p:spPr>
          <a:xfrm>
            <a:off x="185737" y="1061211"/>
            <a:ext cx="4386264" cy="3180328"/>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dirty="0" lang="en-US"/>
              <a:t>In conclusion, the Spotify music recommendation system project holds significant promise in enhancing the user experience and driving engagement on the platform. Through the implementation of advanced machine learning algorithms.</a:t>
            </a:r>
          </a:p>
          <a:p>
            <a:pPr indent="-173736" marL="173736">
              <a:spcAft>
                <a:spcPts val="800"/>
              </a:spcAft>
              <a:buClr>
                <a:srgbClr val="213163"/>
              </a:buClr>
              <a:buFont typeface="Arial" panose="020B0604020202020204" pitchFamily="34" charset="0"/>
              <a:buChar char="•"/>
            </a:pPr>
            <a:r>
              <a:rPr dirty="0" lang="en-US"/>
              <a:t>Collaboration with industry stakeholders and ongoing innovation will be essential in staying competitive and meeting the evolving needs of users in the dynamic music streaming landscape.</a:t>
            </a:r>
          </a:p>
          <a:p>
            <a:pPr indent="-173736" marL="173736">
              <a:spcAft>
                <a:spcPts val="800"/>
              </a:spcAft>
              <a:buClr>
                <a:srgbClr val="213163"/>
              </a:buClr>
              <a:buFont typeface="Arial" panose="020B0604020202020204" pitchFamily="34" charset="0"/>
              <a:buChar char="•"/>
            </a:pPr>
            <a:endParaRPr dirty="0" lang="en-US"/>
          </a:p>
          <a:p>
            <a:pPr indent="-173736" marL="173736">
              <a:spcAft>
                <a:spcPts val="800"/>
              </a:spcAft>
              <a:buClr>
                <a:srgbClr val="213163"/>
              </a:buClr>
              <a:buFont typeface="Arial" panose="020B0604020202020204" pitchFamily="34" charset="0"/>
              <a:buChar char="•"/>
            </a:pPr>
            <a:endParaRPr dirty="0" lang="en-US"/>
          </a:p>
        </p:txBody>
      </p:sp>
      <p:pic>
        <p:nvPicPr>
          <p:cNvPr id="2097166"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
        <p:nvSpPr>
          <p:cNvPr id="1048645" name="TextBox 4"/>
          <p:cNvSpPr txBox="1"/>
          <p:nvPr/>
        </p:nvSpPr>
        <p:spPr>
          <a:xfrm>
            <a:off x="61913" y="121095"/>
            <a:ext cx="4633912" cy="307777"/>
          </a:xfrm>
          <a:prstGeom prst="rect"/>
          <a:solidFill>
            <a:srgbClr val="223366"/>
          </a:solidFill>
        </p:spPr>
        <p:txBody>
          <a:bodyPr wrap="square">
            <a:spAutoFit/>
          </a:bodyPr>
          <a:p>
            <a:r>
              <a:rPr b="1" dirty="0" lang="en-IN">
                <a:solidFill>
                  <a:schemeClr val="bg1"/>
                </a:solidFill>
              </a:rPr>
              <a:t>Spotify Music Recommendation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3" name="Shape 60"/>
        <p:cNvGrpSpPr/>
        <p:nvPr/>
      </p:nvGrpSpPr>
      <p:grpSpPr>
        <a:xfrm>
          <a:off x="0" y="0"/>
          <a:ext cx="0" cy="0"/>
          <a:chOff x="0" y="0"/>
          <a:chExt cx="0" cy="0"/>
        </a:xfrm>
      </p:grpSpPr>
      <p:sp>
        <p:nvSpPr>
          <p:cNvPr id="1048649" name="TextBox 2"/>
          <p:cNvSpPr txBox="1"/>
          <p:nvPr/>
        </p:nvSpPr>
        <p:spPr>
          <a:xfrm>
            <a:off x="134935" y="1052956"/>
            <a:ext cx="8734745" cy="307777"/>
          </a:xfrm>
          <a:prstGeom prst="rect"/>
          <a:noFill/>
        </p:spPr>
        <p:txBody>
          <a:bodyPr anchor="t" bIns="45720" lIns="91440" rIns="91440" tIns="45720" wrap="square">
            <a:spAutoFit/>
          </a:bodyPr>
          <a:p>
            <a:pPr algn="l" fontAlgn="base" rtl="0">
              <a:spcAft>
                <a:spcPts val="800"/>
              </a:spcAft>
              <a:buClr>
                <a:srgbClr val="213163"/>
              </a:buClr>
            </a:pPr>
            <a:r>
              <a:rPr b="0" dirty="0" i="0" lang="en-US">
                <a:solidFill>
                  <a:srgbClr val="0000FF"/>
                </a:solidFill>
                <a:effectLst/>
              </a:rPr>
              <a:t>https://www.geeksforgeeks.org/music-recommendation-system-using-machine-learning/</a:t>
            </a:r>
          </a:p>
        </p:txBody>
      </p:sp>
      <p:sp>
        <p:nvSpPr>
          <p:cNvPr id="1048650"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
        <p:nvSpPr>
          <p:cNvPr id="1048651" name="TextBox 3"/>
          <p:cNvSpPr txBox="1"/>
          <p:nvPr/>
        </p:nvSpPr>
        <p:spPr>
          <a:xfrm>
            <a:off x="44607" y="105043"/>
            <a:ext cx="4633912" cy="307777"/>
          </a:xfrm>
          <a:prstGeom prst="rect"/>
          <a:solidFill>
            <a:srgbClr val="223366"/>
          </a:solidFill>
        </p:spPr>
        <p:txBody>
          <a:bodyPr wrap="square">
            <a:spAutoFit/>
          </a:bodyPr>
          <a:p>
            <a:r>
              <a:rPr b="1" dirty="0" lang="en-IN">
                <a:solidFill>
                  <a:schemeClr val="bg1"/>
                </a:solidFill>
              </a:rPr>
              <a:t>Spotify Music Recommendation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54"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
        <p:nvSpPr>
          <p:cNvPr id="1048655" name="TextBox 3"/>
          <p:cNvSpPr txBox="1"/>
          <p:nvPr/>
        </p:nvSpPr>
        <p:spPr>
          <a:xfrm>
            <a:off x="47624" y="85725"/>
            <a:ext cx="4633912" cy="307777"/>
          </a:xfrm>
          <a:prstGeom prst="rect"/>
          <a:solidFill>
            <a:srgbClr val="223366"/>
          </a:solidFill>
        </p:spPr>
        <p:txBody>
          <a:bodyPr wrap="square">
            <a:spAutoFit/>
          </a:bodyPr>
          <a:p>
            <a:r>
              <a:rPr b="1" dirty="0" lang="en-IN">
                <a:solidFill>
                  <a:schemeClr val="bg1"/>
                </a:solidFill>
              </a:rPr>
              <a:t>Spotify Music Recommendation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4" name="Shape 60"/>
        <p:cNvGrpSpPr/>
        <p:nvPr/>
      </p:nvGrpSpPr>
      <p:grpSpPr>
        <a:xfrm>
          <a:off x="0" y="0"/>
          <a:ext cx="0" cy="0"/>
          <a:chOff x="0" y="0"/>
          <a:chExt cx="0" cy="0"/>
        </a:xfrm>
      </p:grpSpPr>
      <p:sp>
        <p:nvSpPr>
          <p:cNvPr id="1048594" name="TextBox 2"/>
          <p:cNvSpPr txBox="1"/>
          <p:nvPr/>
        </p:nvSpPr>
        <p:spPr>
          <a:xfrm>
            <a:off x="904970" y="2279362"/>
            <a:ext cx="7273698"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
        <p:nvSpPr>
          <p:cNvPr id="1048595" name="TextBox 3"/>
          <p:cNvSpPr txBox="1"/>
          <p:nvPr/>
        </p:nvSpPr>
        <p:spPr>
          <a:xfrm>
            <a:off x="0" y="123825"/>
            <a:ext cx="4633912" cy="338554"/>
          </a:xfrm>
          <a:prstGeom prst="rect"/>
          <a:solidFill>
            <a:srgbClr val="223366"/>
          </a:solidFill>
        </p:spPr>
        <p:txBody>
          <a:bodyPr wrap="square">
            <a:spAutoFit/>
          </a:bodyPr>
          <a:p>
            <a:r>
              <a:rPr b="1" dirty="0" sz="1600" lang="en-US">
                <a:solidFill>
                  <a:schemeClr val="bg1"/>
                </a:solidFill>
              </a:rPr>
              <a:t>S</a:t>
            </a:r>
            <a:r>
              <a:rPr b="1" dirty="0" sz="1600" lang="en-IN" err="1">
                <a:solidFill>
                  <a:schemeClr val="bg1"/>
                </a:solidFill>
              </a:rPr>
              <a:t>potify</a:t>
            </a:r>
            <a:r>
              <a:rPr b="1" dirty="0" sz="1600" lang="en-IN">
                <a:solidFill>
                  <a:schemeClr val="bg1"/>
                </a:solidFill>
              </a:rPr>
              <a:t> Music Recommendation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7" name="Shape 60"/>
        <p:cNvGrpSpPr/>
        <p:nvPr/>
      </p:nvGrpSpPr>
      <p:grpSpPr>
        <a:xfrm>
          <a:off x="0" y="0"/>
          <a:ext cx="0" cy="0"/>
          <a:chOff x="0" y="0"/>
          <a:chExt cx="0" cy="0"/>
        </a:xfrm>
      </p:grpSpPr>
      <p:sp>
        <p:nvSpPr>
          <p:cNvPr id="1048598"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9" name="Google Shape;62;g5fab984687_2_0"/>
          <p:cNvSpPr txBox="1">
            <a:spLocks noGrp="1"/>
          </p:cNvSpPr>
          <p:nvPr>
            <p:ph type="body" idx="4294967295"/>
          </p:nvPr>
        </p:nvSpPr>
        <p:spPr>
          <a:xfrm>
            <a:off x="126468" y="1054419"/>
            <a:ext cx="4594388" cy="22148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a:t>Aim &amp; Proposed System/Solution</a:t>
            </a:r>
          </a:p>
          <a:p>
            <a:pPr indent="-173736" marL="173736">
              <a:spcAft>
                <a:spcPts val="800"/>
              </a:spcAft>
              <a:buClr>
                <a:srgbClr val="213163"/>
              </a:buClr>
              <a:buFont typeface="Arial" panose="020B0604020202020204" pitchFamily="34" charset="0"/>
              <a:buChar char="•"/>
            </a:pPr>
            <a:r>
              <a:rPr dirty="0" lang="en-US"/>
              <a:t>System  Deployment Approach</a:t>
            </a:r>
          </a:p>
          <a:p>
            <a:pPr indent="-173736" marL="173736">
              <a:spcAft>
                <a:spcPts val="800"/>
              </a:spcAft>
              <a:buClr>
                <a:srgbClr val="213163"/>
              </a:buClr>
              <a:buFont typeface="Arial" panose="020B0604020202020204" pitchFamily="34" charset="0"/>
              <a:buChar char="•"/>
            </a:pPr>
            <a:r>
              <a:rPr dirty="0" lang="en-US"/>
              <a:t>Future Scope</a:t>
            </a:r>
          </a:p>
          <a:p>
            <a:pPr indent="-173736" marL="173736">
              <a:spcAft>
                <a:spcPts val="800"/>
              </a:spcAft>
              <a:buClr>
                <a:srgbClr val="213163"/>
              </a:buClr>
              <a:buFont typeface="Arial" panose="020B0604020202020204" pitchFamily="34" charset="0"/>
              <a:buChar char="•"/>
            </a:pPr>
            <a:r>
              <a:rPr dirty="0" lang="en-US"/>
              <a:t>Conclusion</a:t>
            </a:r>
          </a:p>
          <a:p>
            <a:pPr indent="-173736" marL="173736">
              <a:spcAft>
                <a:spcPts val="800"/>
              </a:spcAft>
              <a:buClr>
                <a:srgbClr val="213163"/>
              </a:buClr>
              <a:buFont typeface="Arial" panose="020B0604020202020204" pitchFamily="34" charset="0"/>
              <a:buChar char="•"/>
            </a:pPr>
            <a:r>
              <a:rPr dirty="0" lang="en-US"/>
              <a:t>Reference</a:t>
            </a:r>
          </a:p>
        </p:txBody>
      </p:sp>
      <p:pic>
        <p:nvPicPr>
          <p:cNvPr id="2097159" name="Picture 3"/>
          <p:cNvPicPr>
            <a:picLocks noChangeAspect="1"/>
          </p:cNvPicPr>
          <p:nvPr/>
        </p:nvPicPr>
        <p:blipFill>
          <a:blip xmlns:r="http://schemas.openxmlformats.org/officeDocument/2006/relationships" r:embed="rId1"/>
          <a:stretch>
            <a:fillRect/>
          </a:stretch>
        </p:blipFill>
        <p:spPr>
          <a:xfrm>
            <a:off x="5413790" y="1047750"/>
            <a:ext cx="3194940" cy="3194940"/>
          </a:xfrm>
          <a:prstGeom prst="rect"/>
          <a:effectLst>
            <a:outerShdw algn="t" blurRad="50800" dir="5400000" dist="38100" rotWithShape="0">
              <a:prstClr val="black">
                <a:alpha val="40000"/>
              </a:prstClr>
            </a:outerShdw>
          </a:effectLst>
        </p:spPr>
      </p:pic>
      <p:sp>
        <p:nvSpPr>
          <p:cNvPr id="1048600" name="TextBox 2"/>
          <p:cNvSpPr txBox="1"/>
          <p:nvPr/>
        </p:nvSpPr>
        <p:spPr>
          <a:xfrm>
            <a:off x="32277" y="144682"/>
            <a:ext cx="4633912" cy="338554"/>
          </a:xfrm>
          <a:prstGeom prst="rect"/>
          <a:solidFill>
            <a:srgbClr val="213163"/>
          </a:solidFill>
        </p:spPr>
        <p:txBody>
          <a:bodyPr wrap="square">
            <a:spAutoFit/>
          </a:bodyPr>
          <a:p>
            <a:r>
              <a:rPr b="1" dirty="0" sz="1600" lang="en-IN">
                <a:solidFill>
                  <a:schemeClr val="bg1"/>
                </a:solidFill>
              </a:rPr>
              <a:t>Spotify Music Recommendation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 name="Shape 60"/>
        <p:cNvGrpSpPr/>
        <p:nvPr/>
      </p:nvGrpSpPr>
      <p:grpSpPr>
        <a:xfrm>
          <a:off x="0" y="0"/>
          <a:ext cx="0" cy="0"/>
          <a:chOff x="0" y="0"/>
          <a:chExt cx="0" cy="0"/>
        </a:xfrm>
      </p:grpSpPr>
      <p:sp>
        <p:nvSpPr>
          <p:cNvPr id="1048603"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4" name="TextBox 2"/>
          <p:cNvSpPr txBox="1"/>
          <p:nvPr/>
        </p:nvSpPr>
        <p:spPr>
          <a:xfrm>
            <a:off x="134935" y="1059838"/>
            <a:ext cx="4437065" cy="1513841"/>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rgbClr val="000000"/>
                </a:solidFill>
                <a:effectLst/>
              </a:rPr>
              <a:t>A Real-Time Spotify Music Recommendation System. Our project focuses on developing an advanced real-time </a:t>
            </a:r>
            <a:r>
              <a:rPr dirty="0" lang="en-US"/>
              <a:t>R</a:t>
            </a:r>
            <a:r>
              <a:rPr b="0" dirty="0" i="0" lang="en-US">
                <a:solidFill>
                  <a:srgbClr val="000000"/>
                </a:solidFill>
                <a:effectLst/>
              </a:rPr>
              <a:t>ecommendation system using state-of-the-art AI and ML techniques. Leveraging </a:t>
            </a:r>
            <a:r>
              <a:rPr dirty="0" lang="en-US"/>
              <a:t>Machine Learning</a:t>
            </a:r>
            <a:r>
              <a:rPr b="0" dirty="0" i="0" lang="en-US">
                <a:solidFill>
                  <a:srgbClr val="000000"/>
                </a:solidFill>
                <a:effectLst/>
              </a:rPr>
              <a:t> algorithms, the system aims to Recommended Music any age groups simultaneously. The goal is to all Over The World Different Language in </a:t>
            </a:r>
            <a:r>
              <a:rPr b="0" dirty="0" i="0" lang="en-US" err="1">
                <a:solidFill>
                  <a:srgbClr val="000000"/>
                </a:solidFill>
                <a:effectLst/>
              </a:rPr>
              <a:t>musi</a:t>
            </a:r>
            <a:r>
              <a:rPr b="0" dirty="0" i="0" lang="en-US">
                <a:solidFill>
                  <a:srgbClr val="000000"/>
                </a:solidFill>
                <a:effectLst/>
              </a:rPr>
              <a:t> goin</a:t>
            </a:r>
            <a:r>
              <a:rPr dirty="0" lang="en-US"/>
              <a:t>g on people.</a:t>
            </a:r>
            <a:endParaRPr b="0" dirty="0" i="0" lang="en-US">
              <a:solidFill>
                <a:srgbClr val="000000"/>
              </a:solidFill>
              <a:effectLst/>
            </a:endParaRPr>
          </a:p>
        </p:txBody>
      </p:sp>
      <p:sp>
        <p:nvSpPr>
          <p:cNvPr id="1048605"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1"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
        <p:nvSpPr>
          <p:cNvPr id="1048606" name="TextBox 9"/>
          <p:cNvSpPr txBox="1"/>
          <p:nvPr/>
        </p:nvSpPr>
        <p:spPr>
          <a:xfrm>
            <a:off x="36511" y="11806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Shape 60"/>
        <p:cNvGrpSpPr/>
        <p:nvPr/>
      </p:nvGrpSpPr>
      <p:grpSpPr>
        <a:xfrm>
          <a:off x="0" y="0"/>
          <a:ext cx="0" cy="0"/>
          <a:chOff x="0" y="0"/>
          <a:chExt cx="0" cy="0"/>
        </a:xfrm>
      </p:grpSpPr>
      <p:sp>
        <p:nvSpPr>
          <p:cNvPr id="1048609" name="Google Shape;62;g5fab984687_2_0"/>
          <p:cNvSpPr txBox="1">
            <a:spLocks noGrp="1"/>
          </p:cNvSpPr>
          <p:nvPr>
            <p:ph type="body" idx="4294967295"/>
          </p:nvPr>
        </p:nvSpPr>
        <p:spPr>
          <a:xfrm>
            <a:off x="185737" y="871539"/>
            <a:ext cx="5168858" cy="2395536"/>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indent="-285750" marL="285750">
              <a:spcBef>
                <a:spcPts val="600"/>
              </a:spcBef>
              <a:buFont typeface="Arial" panose="020B0604020202020204" pitchFamily="34" charset="0"/>
              <a:buChar char="•"/>
            </a:pPr>
            <a:r>
              <a:rPr dirty="0" lang="en-US"/>
              <a:t>The goal is to enhance user experience by providing personalized recommendations that cater to individual tastes and preferences, ultimately increasing user engagement and satisfaction with the platform.</a:t>
            </a:r>
          </a:p>
        </p:txBody>
      </p:sp>
      <p:sp>
        <p:nvSpPr>
          <p:cNvPr id="1048610" name="TextBox 2"/>
          <p:cNvSpPr txBox="1"/>
          <p:nvPr/>
        </p:nvSpPr>
        <p:spPr>
          <a:xfrm>
            <a:off x="180328" y="802577"/>
            <a:ext cx="4569157" cy="2123440"/>
          </a:xfrm>
          <a:prstGeom prst="rect"/>
          <a:noFill/>
        </p:spPr>
        <p:txBody>
          <a:bodyPr anchor="t" bIns="45720" lIns="91440" rIns="91440" tIns="45720" wrap="square">
            <a:spAutoFit/>
          </a:bodyPr>
          <a:p>
            <a:pPr indent="-285750" marL="285750">
              <a:buFont typeface="Arial" panose="020B0604020202020204" pitchFamily="34" charset="0"/>
              <a:buChar char="•"/>
            </a:pPr>
            <a:r>
              <a:rPr dirty="0" lang="en-US"/>
              <a:t>The problem statement in a Spotify music recommendation system project typically revolves around creating an algorithm.</a:t>
            </a:r>
          </a:p>
          <a:p>
            <a:pPr lvl="3"/>
            <a:endParaRPr dirty="0" lang="en-US"/>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endParaRPr dirty="0" lang="en-US"/>
          </a:p>
          <a:p>
            <a:endParaRPr dirty="0" lang="en-US"/>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endParaRPr dirty="0" lang="en-US"/>
          </a:p>
        </p:txBody>
      </p:sp>
      <p:sp>
        <p:nvSpPr>
          <p:cNvPr id="1048611" name="Google Shape;61;g5fab984687_2_0"/>
          <p:cNvSpPr txBox="1"/>
          <p:nvPr/>
        </p:nvSpPr>
        <p:spPr>
          <a:xfrm>
            <a:off x="185737" y="494800"/>
            <a:ext cx="4633912" cy="307777"/>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45"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
        <p:nvSpPr>
          <p:cNvPr id="1048612" name="TextBox 3"/>
          <p:cNvSpPr txBox="1"/>
          <p:nvPr/>
        </p:nvSpPr>
        <p:spPr>
          <a:xfrm>
            <a:off x="36511" y="11806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 name="Shape 60"/>
        <p:cNvGrpSpPr/>
        <p:nvPr/>
      </p:nvGrpSpPr>
      <p:grpSpPr>
        <a:xfrm>
          <a:off x="0" y="0"/>
          <a:ext cx="0" cy="0"/>
          <a:chOff x="0" y="0"/>
          <a:chExt cx="0" cy="0"/>
        </a:xfrm>
      </p:grpSpPr>
      <p:sp>
        <p:nvSpPr>
          <p:cNvPr id="1048615"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6" name="TextBox 2"/>
          <p:cNvSpPr txBox="1"/>
          <p:nvPr/>
        </p:nvSpPr>
        <p:spPr>
          <a:xfrm>
            <a:off x="134935" y="1059838"/>
            <a:ext cx="8589965" cy="523220"/>
          </a:xfrm>
          <a:prstGeom prst="rect"/>
          <a:noFill/>
        </p:spPr>
        <p:txBody>
          <a:bodyPr anchor="t" bIns="45720" lIns="91440" rIns="91440" tIns="45720" wrap="square">
            <a:spAutoFit/>
          </a:bodyPr>
          <a:p>
            <a:pPr algn="l" fontAlgn="base" rtl="0">
              <a:spcAft>
                <a:spcPts val="800"/>
              </a:spcAft>
              <a:buClr>
                <a:srgbClr val="213163"/>
              </a:buClr>
            </a:pPr>
            <a:r>
              <a:rPr b="1" dirty="0" i="0" lang="en-US">
                <a:solidFill>
                  <a:srgbClr val="000000"/>
                </a:solidFill>
                <a:effectLst/>
              </a:rPr>
              <a:t>Aim: </a:t>
            </a:r>
            <a:r>
              <a:rPr dirty="0" i="0" lang="en-US">
                <a:solidFill>
                  <a:srgbClr val="000000"/>
                </a:solidFill>
                <a:effectLst/>
              </a:rPr>
              <a:t>The primary objective of this Final Seminar is to present the outcomes and advancements made in the project “A Real-Time Spotify Music Recommendation System.” “</a:t>
            </a:r>
          </a:p>
        </p:txBody>
      </p:sp>
      <p:sp>
        <p:nvSpPr>
          <p:cNvPr id="1048617" name="Google Shape;61;g5fab984687_2_0"/>
          <p:cNvSpPr txBox="1"/>
          <p:nvPr/>
        </p:nvSpPr>
        <p:spPr>
          <a:xfrm>
            <a:off x="185737" y="513679"/>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094566" y="1881249"/>
            <a:ext cx="2954867" cy="2887133"/>
          </a:xfrm>
          <a:prstGeom prst="rect"/>
        </p:spPr>
      </p:pic>
      <p:sp>
        <p:nvSpPr>
          <p:cNvPr id="1048618" name="TextBox 4"/>
          <p:cNvSpPr txBox="1"/>
          <p:nvPr/>
        </p:nvSpPr>
        <p:spPr>
          <a:xfrm>
            <a:off x="-11110" y="11175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1" name="Shape 60"/>
        <p:cNvGrpSpPr/>
        <p:nvPr/>
      </p:nvGrpSpPr>
      <p:grpSpPr>
        <a:xfrm>
          <a:off x="0" y="0"/>
          <a:ext cx="0" cy="0"/>
          <a:chOff x="0" y="0"/>
          <a:chExt cx="0" cy="0"/>
        </a:xfrm>
      </p:grpSpPr>
      <p:sp>
        <p:nvSpPr>
          <p:cNvPr id="104862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r>
              <a:rPr dirty="0" lang="en-US"/>
              <a:t> </a:t>
            </a:r>
          </a:p>
          <a:p>
            <a:pPr indent="-171450" marL="171450">
              <a:spcBef>
                <a:spcPts val="600"/>
              </a:spcBef>
              <a:buFont typeface="Arial" panose="020B0604020202020204" pitchFamily="34" charset="0"/>
              <a:buChar char="•"/>
            </a:pPr>
            <a:r>
              <a:rPr b="1" dirty="0" sz="1200" lang="en-US" err="1"/>
              <a:t>Solution:</a:t>
            </a:r>
            <a:r>
              <a:rPr b="1" dirty="0" sz="1200" i="1" lang="en-US" err="1"/>
              <a:t>The</a:t>
            </a:r>
            <a:r>
              <a:rPr b="1" dirty="0" sz="1200" i="1" lang="en-US"/>
              <a:t> Project Involves utilization of k-means clustering for       music recommendation system</a:t>
            </a:r>
            <a:r>
              <a:rPr b="1" dirty="0" sz="1200" lang="en-US"/>
              <a:t>.</a:t>
            </a:r>
          </a:p>
          <a:p>
            <a:pPr indent="-171450" marL="171450">
              <a:spcBef>
                <a:spcPts val="600"/>
              </a:spcBef>
              <a:buFont typeface="Arial" panose="020B0604020202020204" pitchFamily="34" charset="0"/>
              <a:buChar char="•"/>
            </a:pPr>
            <a:r>
              <a:rPr b="1" dirty="0" sz="1200" lang="en-US"/>
              <a:t>Gather data on user listening history, preferences, and interactions with the Spotify platform. This could include user profiles, playlists, liked songs, skipped songs, etc.</a:t>
            </a:r>
          </a:p>
        </p:txBody>
      </p:sp>
      <p:sp>
        <p:nvSpPr>
          <p:cNvPr id="1048622"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Proposed Solution</a:t>
            </a:r>
          </a:p>
        </p:txBody>
      </p:sp>
      <p:sp>
        <p:nvSpPr>
          <p:cNvPr id="1048623" name="TextBox 2"/>
          <p:cNvSpPr txBox="1"/>
          <p:nvPr/>
        </p:nvSpPr>
        <p:spPr>
          <a:xfrm>
            <a:off x="0" y="11806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26" name="Google Shape;61;g5fab984687_2_0"/>
          <p:cNvSpPr txBox="1"/>
          <p:nvPr/>
        </p:nvSpPr>
        <p:spPr>
          <a:xfrm>
            <a:off x="123208" y="617891"/>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sp>
        <p:nvSpPr>
          <p:cNvPr id="1048627" name="TextBox 6"/>
          <p:cNvSpPr txBox="1"/>
          <p:nvPr/>
        </p:nvSpPr>
        <p:spPr>
          <a:xfrm>
            <a:off x="30648" y="154893"/>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
        <p:nvSpPr>
          <p:cNvPr id="1048628" name="Rectangle 11"/>
          <p:cNvSpPr/>
          <p:nvPr/>
        </p:nvSpPr>
        <p:spPr>
          <a:xfrm>
            <a:off x="619124" y="1363662"/>
            <a:ext cx="847725" cy="419100"/>
          </a:xfrm>
          <a:prstGeom prst="rect"/>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anchor="ctr" rtlCol="0"/>
          <a:p>
            <a:pPr algn="ctr"/>
            <a:r>
              <a:rPr dirty="0" lang="en-US"/>
              <a:t>Input</a:t>
            </a:r>
            <a:endParaRPr dirty="0" lang="en-IN"/>
          </a:p>
        </p:txBody>
      </p:sp>
      <p:cxnSp>
        <p:nvCxnSpPr>
          <p:cNvPr id="3145732" name="Straight Connector 13"/>
          <p:cNvCxnSpPr>
            <a:cxnSpLocks/>
            <a:stCxn id="1048628" idx="3"/>
          </p:cNvCxnSpPr>
          <p:nvPr/>
        </p:nvCxnSpPr>
        <p:spPr>
          <a:xfrm>
            <a:off x="1466849" y="1573212"/>
            <a:ext cx="523876" cy="0"/>
          </a:xfrm>
          <a:prstGeom prst="line"/>
        </p:spPr>
        <p:style>
          <a:lnRef idx="1">
            <a:schemeClr val="accent1"/>
          </a:lnRef>
          <a:fillRef idx="0">
            <a:schemeClr val="accent1"/>
          </a:fillRef>
          <a:effectRef idx="0">
            <a:schemeClr val="accent1"/>
          </a:effectRef>
          <a:fontRef idx="minor">
            <a:schemeClr val="tx1"/>
          </a:fontRef>
        </p:style>
      </p:cxnSp>
      <p:sp>
        <p:nvSpPr>
          <p:cNvPr id="1048629" name="Rectangle 15"/>
          <p:cNvSpPr/>
          <p:nvPr/>
        </p:nvSpPr>
        <p:spPr>
          <a:xfrm>
            <a:off x="1990725" y="1363663"/>
            <a:ext cx="1743075" cy="419093"/>
          </a:xfrm>
          <a:prstGeom prst="rect"/>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Data Processing </a:t>
            </a:r>
            <a:r>
              <a:rPr dirty="0" lang="en-US" err="1"/>
              <a:t>Pipline</a:t>
            </a:r>
            <a:endParaRPr dirty="0" lang="en-IN"/>
          </a:p>
        </p:txBody>
      </p:sp>
      <p:cxnSp>
        <p:nvCxnSpPr>
          <p:cNvPr id="3145733" name="Straight Connector 17"/>
          <p:cNvCxnSpPr>
            <a:cxnSpLocks/>
            <a:stCxn id="1048629" idx="3"/>
          </p:cNvCxnSpPr>
          <p:nvPr/>
        </p:nvCxnSpPr>
        <p:spPr>
          <a:xfrm>
            <a:off x="3733800" y="1573210"/>
            <a:ext cx="552450" cy="0"/>
          </a:xfrm>
          <a:prstGeom prst="line"/>
        </p:spPr>
        <p:style>
          <a:lnRef idx="1">
            <a:schemeClr val="accent1"/>
          </a:lnRef>
          <a:fillRef idx="0">
            <a:schemeClr val="accent1"/>
          </a:fillRef>
          <a:effectRef idx="0">
            <a:schemeClr val="accent1"/>
          </a:effectRef>
          <a:fontRef idx="minor">
            <a:schemeClr val="tx1"/>
          </a:fontRef>
        </p:style>
      </p:cxnSp>
      <p:sp>
        <p:nvSpPr>
          <p:cNvPr id="1048630" name="Rectangle 22"/>
          <p:cNvSpPr/>
          <p:nvPr/>
        </p:nvSpPr>
        <p:spPr>
          <a:xfrm>
            <a:off x="4333874" y="1257300"/>
            <a:ext cx="1419226" cy="525455"/>
          </a:xfrm>
          <a:prstGeom prst="rect"/>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Featurization</a:t>
            </a:r>
            <a:endParaRPr dirty="0" lang="en-IN"/>
          </a:p>
        </p:txBody>
      </p:sp>
      <p:cxnSp>
        <p:nvCxnSpPr>
          <p:cNvPr id="3145734" name="Straight Connector 24"/>
          <p:cNvCxnSpPr>
            <a:cxnSpLocks/>
            <a:stCxn id="1048630" idx="3"/>
          </p:cNvCxnSpPr>
          <p:nvPr/>
        </p:nvCxnSpPr>
        <p:spPr>
          <a:xfrm>
            <a:off x="5753100" y="1520028"/>
            <a:ext cx="600074" cy="0"/>
          </a:xfrm>
          <a:prstGeom prst="line"/>
        </p:spPr>
        <p:style>
          <a:lnRef idx="1">
            <a:schemeClr val="accent1"/>
          </a:lnRef>
          <a:fillRef idx="0">
            <a:schemeClr val="accent1"/>
          </a:fillRef>
          <a:effectRef idx="0">
            <a:schemeClr val="accent1"/>
          </a:effectRef>
          <a:fontRef idx="minor">
            <a:schemeClr val="tx1"/>
          </a:fontRef>
        </p:style>
      </p:cxnSp>
      <p:sp>
        <p:nvSpPr>
          <p:cNvPr id="1048631" name="Rectangle 26"/>
          <p:cNvSpPr/>
          <p:nvPr/>
        </p:nvSpPr>
        <p:spPr>
          <a:xfrm>
            <a:off x="6429373" y="1257300"/>
            <a:ext cx="1619251" cy="525445"/>
          </a:xfrm>
          <a:prstGeom prst="rect"/>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K-means clustering</a:t>
            </a:r>
            <a:endParaRPr dirty="0" lang="en-IN"/>
          </a:p>
        </p:txBody>
      </p:sp>
      <p:cxnSp>
        <p:nvCxnSpPr>
          <p:cNvPr id="3145735" name="Straight Connector 28"/>
          <p:cNvCxnSpPr>
            <a:cxnSpLocks/>
            <a:stCxn id="1048631" idx="2"/>
          </p:cNvCxnSpPr>
          <p:nvPr/>
        </p:nvCxnSpPr>
        <p:spPr>
          <a:xfrm>
            <a:off x="7238999" y="1782745"/>
            <a:ext cx="9526" cy="627080"/>
          </a:xfrm>
          <a:prstGeom prst="line"/>
        </p:spPr>
        <p:style>
          <a:lnRef idx="1">
            <a:schemeClr val="accent1"/>
          </a:lnRef>
          <a:fillRef idx="0">
            <a:schemeClr val="accent1"/>
          </a:fillRef>
          <a:effectRef idx="0">
            <a:schemeClr val="accent1"/>
          </a:effectRef>
          <a:fontRef idx="minor">
            <a:schemeClr val="tx1"/>
          </a:fontRef>
        </p:style>
      </p:cxnSp>
      <p:sp>
        <p:nvSpPr>
          <p:cNvPr id="1048632" name="Rectangle 30"/>
          <p:cNvSpPr/>
          <p:nvPr/>
        </p:nvSpPr>
        <p:spPr>
          <a:xfrm>
            <a:off x="6515100" y="2409825"/>
            <a:ext cx="1533524" cy="323851"/>
          </a:xfrm>
          <a:prstGeom prst="rect"/>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API Endpoint</a:t>
            </a:r>
            <a:endParaRPr dirty="0" lang="en-IN"/>
          </a:p>
        </p:txBody>
      </p:sp>
      <p:cxnSp>
        <p:nvCxnSpPr>
          <p:cNvPr id="3145736" name="Straight Connector 32"/>
          <p:cNvCxnSpPr>
            <a:cxnSpLocks/>
            <a:stCxn id="1048632" idx="1"/>
          </p:cNvCxnSpPr>
          <p:nvPr/>
        </p:nvCxnSpPr>
        <p:spPr>
          <a:xfrm flipH="1" flipV="1">
            <a:off x="5819775" y="2571750"/>
            <a:ext cx="695325" cy="1"/>
          </a:xfrm>
          <a:prstGeom prst="line"/>
        </p:spPr>
        <p:style>
          <a:lnRef idx="1">
            <a:schemeClr val="accent1"/>
          </a:lnRef>
          <a:fillRef idx="0">
            <a:schemeClr val="accent1"/>
          </a:fillRef>
          <a:effectRef idx="0">
            <a:schemeClr val="accent1"/>
          </a:effectRef>
          <a:fontRef idx="minor">
            <a:schemeClr val="tx1"/>
          </a:fontRef>
        </p:style>
      </p:cxnSp>
      <p:sp>
        <p:nvSpPr>
          <p:cNvPr id="1048633" name="Oval 33"/>
          <p:cNvSpPr/>
          <p:nvPr/>
        </p:nvSpPr>
        <p:spPr>
          <a:xfrm>
            <a:off x="4638675" y="2182011"/>
            <a:ext cx="1181100" cy="779477"/>
          </a:xfrm>
          <a:prstGeom prst="ellipse"/>
        </p:spPr>
        <p:style>
          <a:lnRef idx="1">
            <a:schemeClr val="accent3"/>
          </a:lnRef>
          <a:fillRef idx="2">
            <a:schemeClr val="accent3"/>
          </a:fillRef>
          <a:effectRef idx="1">
            <a:schemeClr val="accent3"/>
          </a:effectRef>
          <a:fontRef idx="minor">
            <a:schemeClr val="dk1"/>
          </a:fontRef>
        </p:style>
        <p:txBody>
          <a:bodyPr anchor="ctr" rtlCol="0"/>
          <a:p>
            <a:pPr algn="ctr"/>
            <a:r>
              <a:rPr dirty="0" lang="en-US"/>
              <a:t>User</a:t>
            </a:r>
            <a:endParaRPr dirty="0"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37"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38" name="Google Shape;62;g5fab984687_2_0"/>
          <p:cNvSpPr txBox="1"/>
          <p:nvPr/>
        </p:nvSpPr>
        <p:spPr>
          <a:xfrm>
            <a:off x="185737" y="1061211"/>
            <a:ext cx="4386264" cy="3508623"/>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Personalization Enhancements</a:t>
            </a:r>
            <a:r>
              <a:rPr dirty="0" lang="en-US"/>
              <a:t>: Continuously improving the recommendation algorithms to better understand user preferences and behaviors, potentially incorporating more advanced machine learning techniques such as reinforcement learning or deep learning.</a:t>
            </a:r>
          </a:p>
          <a:p>
            <a:pPr indent="-173736" marL="173736">
              <a:spcAft>
                <a:spcPts val="800"/>
              </a:spcAft>
              <a:buClr>
                <a:srgbClr val="213163"/>
              </a:buClr>
              <a:buFont typeface="Arial" panose="020B0604020202020204" pitchFamily="34" charset="0"/>
              <a:buChar char="•"/>
            </a:pPr>
            <a:r>
              <a:rPr b="1" dirty="0" lang="en-US"/>
              <a:t>Continuous Innovation: </a:t>
            </a:r>
            <a:r>
              <a:rPr dirty="0" lang="en-US"/>
              <a:t>Remaining agile and adaptive to technological advancements and market trends, regularly updating and refining the recommendation system to stay ahead of competitors and meet the evolving needs and expectations of users.</a:t>
            </a:r>
          </a:p>
          <a:p>
            <a:pPr indent="-173736" marL="173736">
              <a:spcAft>
                <a:spcPts val="800"/>
              </a:spcAft>
              <a:buClr>
                <a:srgbClr val="213163"/>
              </a:buClr>
              <a:buFont typeface="Arial" panose="020B0604020202020204" pitchFamily="34" charset="0"/>
              <a:buChar char="•"/>
            </a:pPr>
            <a:r>
              <a:rPr b="1" dirty="0" lang="en-US"/>
              <a:t>Global Expansion and Localization: </a:t>
            </a:r>
            <a:r>
              <a:rPr dirty="0" lang="en-US"/>
              <a:t>Tailoring the recommendation system.</a:t>
            </a:r>
          </a:p>
        </p:txBody>
      </p:sp>
      <p:pic>
        <p:nvPicPr>
          <p:cNvPr id="2097165"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
        <p:nvSpPr>
          <p:cNvPr id="1048639" name="TextBox 5"/>
          <p:cNvSpPr txBox="1"/>
          <p:nvPr/>
        </p:nvSpPr>
        <p:spPr>
          <a:xfrm>
            <a:off x="61913" y="99279"/>
            <a:ext cx="3767137" cy="307777"/>
          </a:xfrm>
          <a:prstGeom prst="rect"/>
          <a:solidFill>
            <a:srgbClr val="223366"/>
          </a:solidFill>
          <a:ln>
            <a:solidFill>
              <a:srgbClr val="223366"/>
            </a:solidFill>
          </a:ln>
        </p:spPr>
        <p:txBody>
          <a:bodyPr wrap="square">
            <a:spAutoFit/>
          </a:bodyPr>
          <a:p>
            <a:r>
              <a:rPr b="1" dirty="0" lang="en-IN">
                <a:solidFill>
                  <a:schemeClr val="bg1"/>
                </a:solidFill>
              </a:rPr>
              <a:t>Spotify Music Recommendation System</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sivasubramanipodhavoor@gmail.com</cp:lastModifiedBy>
  <dcterms:created xsi:type="dcterms:W3CDTF">2024-04-16T06:52:46Z</dcterms:created>
  <dcterms:modified xsi:type="dcterms:W3CDTF">2024-04-16T06:52:46Z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0a4760bfc40440008559ec5c80fd8a3f</vt:lpwstr>
  </property>
</Properties>
</file>